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090"/>
    <a:srgbClr val="0047AB"/>
    <a:srgbClr val="FFC107"/>
    <a:srgbClr val="3156A3"/>
    <a:srgbClr val="0033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08"/>
  </p:normalViewPr>
  <p:slideViewPr>
    <p:cSldViewPr snapToGrid="0" snapToObjects="1">
      <p:cViewPr varScale="1">
        <p:scale>
          <a:sx n="65" d="100"/>
          <a:sy n="65" d="100"/>
        </p:scale>
        <p:origin x="223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5271-21C5-8A4B-89EB-1616051CB2E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1C9-6A64-6749-B596-ECEB3B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8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5271-21C5-8A4B-89EB-1616051CB2E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1C9-6A64-6749-B596-ECEB3B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6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5271-21C5-8A4B-89EB-1616051CB2E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1C9-6A64-6749-B596-ECEB3B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6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5271-21C5-8A4B-89EB-1616051CB2E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1C9-6A64-6749-B596-ECEB3B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5271-21C5-8A4B-89EB-1616051CB2E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1C9-6A64-6749-B596-ECEB3B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9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5271-21C5-8A4B-89EB-1616051CB2E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1C9-6A64-6749-B596-ECEB3B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0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5271-21C5-8A4B-89EB-1616051CB2E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1C9-6A64-6749-B596-ECEB3B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2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5271-21C5-8A4B-89EB-1616051CB2E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1C9-6A64-6749-B596-ECEB3B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5271-21C5-8A4B-89EB-1616051CB2E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1C9-6A64-6749-B596-ECEB3B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5271-21C5-8A4B-89EB-1616051CB2E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1C9-6A64-6749-B596-ECEB3B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5271-21C5-8A4B-89EB-1616051CB2E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1C9-6A64-6749-B596-ECEB3B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9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65271-21C5-8A4B-89EB-1616051CB2E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41C9-6A64-6749-B596-ECEB3B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0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A person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8C6E666D-744D-4E4A-A851-1F0173923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594" y="6767433"/>
            <a:ext cx="1854200" cy="1041400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81BE841-5D33-184C-9FC2-F2E7B1FAE155}"/>
              </a:ext>
            </a:extLst>
          </p:cNvPr>
          <p:cNvSpPr/>
          <p:nvPr/>
        </p:nvSpPr>
        <p:spPr>
          <a:xfrm>
            <a:off x="305758" y="4238027"/>
            <a:ext cx="2879455" cy="1179104"/>
          </a:xfrm>
          <a:prstGeom prst="roundRect">
            <a:avLst/>
          </a:prstGeom>
          <a:solidFill>
            <a:srgbClr val="FFFFFF">
              <a:alpha val="89804"/>
            </a:srgbClr>
          </a:solidFill>
          <a:ln w="28575">
            <a:solidFill>
              <a:srgbClr val="004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6D6AD-0B9D-7843-8EBA-68EC72E39F07}"/>
              </a:ext>
            </a:extLst>
          </p:cNvPr>
          <p:cNvSpPr txBox="1"/>
          <p:nvPr/>
        </p:nvSpPr>
        <p:spPr>
          <a:xfrm>
            <a:off x="376550" y="1199910"/>
            <a:ext cx="383031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FFC10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Introducing:</a:t>
            </a:r>
          </a:p>
          <a:p>
            <a:r>
              <a:rPr lang="en-US" sz="1400" b="1" dirty="0">
                <a:latin typeface="Merriweather" panose="00000500000000000000" pitchFamily="2" charset="0"/>
              </a:rPr>
              <a:t>Monarch ONE-9010 remote monitoring</a:t>
            </a:r>
          </a:p>
          <a:p>
            <a:r>
              <a:rPr lang="en-US" sz="1400" b="1" dirty="0">
                <a:latin typeface="Merriweather" panose="00000500000000000000" pitchFamily="2" charset="0"/>
              </a:rPr>
              <a:t>sheet break detection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B30B2B-08EC-5040-9A8C-10EC6F7917A6}"/>
              </a:ext>
            </a:extLst>
          </p:cNvPr>
          <p:cNvSpPr txBox="1"/>
          <p:nvPr/>
        </p:nvSpPr>
        <p:spPr>
          <a:xfrm>
            <a:off x="399521" y="1920973"/>
            <a:ext cx="308560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47AB"/>
                </a:solidFill>
                <a:latin typeface="Merriweather" panose="00000500000000000000" pitchFamily="2" charset="0"/>
              </a:rPr>
              <a:t>Real-time monitoring system</a:t>
            </a:r>
          </a:p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Monarch’s ONE-9010 remote monitors sheet break detection software sensors always and sends alerts to customer by email, or cell text* when an </a:t>
            </a:r>
          </a:p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event happens or maintenance is needed.</a:t>
            </a:r>
          </a:p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Customer can control the events they want </a:t>
            </a:r>
          </a:p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to be notified on</a:t>
            </a:r>
          </a:p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- Customer can control who received the </a:t>
            </a:r>
          </a:p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event notifications</a:t>
            </a:r>
          </a:p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Customer can control how the receive the </a:t>
            </a:r>
          </a:p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notifications (email/*text)</a:t>
            </a:r>
            <a:endParaRPr lang="en-US" sz="10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000" i="1" dirty="0">
              <a:latin typeface="+mj-lt"/>
            </a:endParaRPr>
          </a:p>
          <a:p>
            <a:endParaRPr lang="en-US" sz="1100" b="1" dirty="0">
              <a:solidFill>
                <a:srgbClr val="92D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100" b="1" dirty="0">
                <a:solidFill>
                  <a:srgbClr val="0047A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Events for notification</a:t>
            </a:r>
          </a:p>
          <a:p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Sheet Breaks</a:t>
            </a:r>
          </a:p>
          <a:p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Maintenance Alarm</a:t>
            </a:r>
          </a:p>
          <a:p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Sensor Overheat</a:t>
            </a:r>
          </a:p>
          <a:p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Sensor Disconnect</a:t>
            </a:r>
          </a:p>
          <a:p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Maintenance Needed</a:t>
            </a:r>
          </a:p>
          <a:p>
            <a:r>
              <a:rPr lang="en-US" sz="1100" dirty="0"/>
              <a:t> </a:t>
            </a:r>
          </a:p>
          <a:p>
            <a:endParaRPr lang="en-US" sz="1100" b="1" dirty="0">
              <a:solidFill>
                <a:srgbClr val="0070C0"/>
              </a:solidFill>
            </a:endParaRPr>
          </a:p>
          <a:p>
            <a:r>
              <a:rPr lang="en-US" sz="1100" b="1" dirty="0">
                <a:solidFill>
                  <a:srgbClr val="0047A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Support: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Monarch 360 Support can go into the customers settings and pull reports, view history, able/enable bypass, and calibrate sensors.</a:t>
            </a:r>
          </a:p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r>
              <a:rPr lang="en-US" sz="1100" b="1" dirty="0">
                <a:solidFill>
                  <a:srgbClr val="0047A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Hardware: 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Cabinet with a screenless HMI that mill connects to internet via Ethernet</a:t>
            </a:r>
          </a:p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r>
              <a:rPr lang="en-US" sz="1100" b="1" dirty="0">
                <a:solidFill>
                  <a:srgbClr val="0047A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Customer Set up</a:t>
            </a:r>
            <a:r>
              <a:rPr lang="en-US" sz="11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Customer must run the ethernet wires and set up through their firewall</a:t>
            </a:r>
          </a:p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 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1C61BD5-38EC-6F40-BC4D-B01BEF963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164" y="230561"/>
            <a:ext cx="15367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4BD29B08-E6D9-7E46-BBC0-6083820A3347}"/>
              </a:ext>
            </a:extLst>
          </p:cNvPr>
          <p:cNvSpPr/>
          <p:nvPr/>
        </p:nvSpPr>
        <p:spPr>
          <a:xfrm>
            <a:off x="4902200" y="9573399"/>
            <a:ext cx="38862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Copyright © 2021 Monarch, LLC. All Rights Reserved.</a:t>
            </a:r>
          </a:p>
        </p:txBody>
      </p:sp>
      <p:pic>
        <p:nvPicPr>
          <p:cNvPr id="24" name="Picture 23" descr="A person wearing a hard hat and reading a book&#10;&#10;Description automatically generated with low confidence">
            <a:extLst>
              <a:ext uri="{FF2B5EF4-FFF2-40B4-BE49-F238E27FC236}">
                <a16:creationId xmlns:a16="http://schemas.microsoft.com/office/drawing/2014/main" id="{35814977-AD25-4148-8A5B-FAE2FD979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282" y="1645458"/>
            <a:ext cx="3360262" cy="252885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2AA06E2-3F25-C143-B8D9-78EFC57A248A}"/>
              </a:ext>
            </a:extLst>
          </p:cNvPr>
          <p:cNvSpPr/>
          <p:nvPr/>
        </p:nvSpPr>
        <p:spPr>
          <a:xfrm>
            <a:off x="6096314" y="1983739"/>
            <a:ext cx="353068" cy="353068"/>
          </a:xfrm>
          <a:prstGeom prst="ellipse">
            <a:avLst/>
          </a:prstGeom>
          <a:solidFill>
            <a:srgbClr val="FFFFFF">
              <a:alpha val="89804"/>
            </a:srgbClr>
          </a:solidFill>
          <a:ln w="28575">
            <a:solidFill>
              <a:srgbClr val="004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01D208-1BD0-5246-B712-43769767692F}"/>
              </a:ext>
            </a:extLst>
          </p:cNvPr>
          <p:cNvSpPr/>
          <p:nvPr/>
        </p:nvSpPr>
        <p:spPr>
          <a:xfrm>
            <a:off x="4932885" y="3424200"/>
            <a:ext cx="353068" cy="353068"/>
          </a:xfrm>
          <a:prstGeom prst="ellipse">
            <a:avLst/>
          </a:prstGeom>
          <a:solidFill>
            <a:srgbClr val="FFFFFF">
              <a:alpha val="89804"/>
            </a:srgbClr>
          </a:solidFill>
          <a:ln w="28575">
            <a:solidFill>
              <a:srgbClr val="004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42D8C4-3D81-A343-BBE5-1EBE03430D4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5234247" y="2285101"/>
            <a:ext cx="913773" cy="1190805"/>
          </a:xfrm>
          <a:prstGeom prst="line">
            <a:avLst/>
          </a:prstGeom>
          <a:ln w="28575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1A4582F-3D29-C44C-B49D-3978130C1B3C}"/>
              </a:ext>
            </a:extLst>
          </p:cNvPr>
          <p:cNvSpPr txBox="1"/>
          <p:nvPr/>
        </p:nvSpPr>
        <p:spPr>
          <a:xfrm>
            <a:off x="1930715" y="4433221"/>
            <a:ext cx="115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Bypass</a:t>
            </a:r>
          </a:p>
          <a:p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Temperature</a:t>
            </a:r>
          </a:p>
          <a:p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Signal Quality</a:t>
            </a:r>
          </a:p>
          <a:p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Calibration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018F17-8BB9-8544-80F6-E238018DC99D}"/>
              </a:ext>
            </a:extLst>
          </p:cNvPr>
          <p:cNvCxnSpPr>
            <a:cxnSpLocks/>
            <a:stCxn id="45" idx="3"/>
          </p:cNvCxnSpPr>
          <p:nvPr/>
        </p:nvCxnSpPr>
        <p:spPr>
          <a:xfrm flipH="1">
            <a:off x="3177272" y="3725562"/>
            <a:ext cx="1807319" cy="791471"/>
          </a:xfrm>
          <a:prstGeom prst="line">
            <a:avLst/>
          </a:prstGeom>
          <a:ln w="28575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1446C9DE-D62E-3649-A2D8-79A753A49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983" y="5084016"/>
            <a:ext cx="2274936" cy="1349624"/>
          </a:xfrm>
          <a:prstGeom prst="rect">
            <a:avLst/>
          </a:prstGeom>
        </p:spPr>
      </p:pic>
      <p:pic>
        <p:nvPicPr>
          <p:cNvPr id="60" name="Picture 5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C9965D-CFDD-9248-8A32-E767AE7FB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544" y="5660444"/>
            <a:ext cx="2230767" cy="1359920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F36D9AD2-C1A4-4E4C-8EFC-3C658D275084}"/>
              </a:ext>
            </a:extLst>
          </p:cNvPr>
          <p:cNvSpPr/>
          <p:nvPr/>
        </p:nvSpPr>
        <p:spPr>
          <a:xfrm>
            <a:off x="3853796" y="5731924"/>
            <a:ext cx="353068" cy="353068"/>
          </a:xfrm>
          <a:prstGeom prst="ellipse">
            <a:avLst/>
          </a:prstGeom>
          <a:solidFill>
            <a:srgbClr val="FFFFFF">
              <a:alpha val="89804"/>
            </a:srgbClr>
          </a:solidFill>
          <a:ln w="28575">
            <a:solidFill>
              <a:srgbClr val="004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46361D-5D99-474F-A65B-4FC2B52690D3}"/>
              </a:ext>
            </a:extLst>
          </p:cNvPr>
          <p:cNvCxnSpPr>
            <a:cxnSpLocks/>
            <a:stCxn id="62" idx="1"/>
          </p:cNvCxnSpPr>
          <p:nvPr/>
        </p:nvCxnSpPr>
        <p:spPr>
          <a:xfrm flipH="1" flipV="1">
            <a:off x="3193891" y="5202662"/>
            <a:ext cx="711611" cy="580968"/>
          </a:xfrm>
          <a:prstGeom prst="line">
            <a:avLst/>
          </a:prstGeom>
          <a:ln w="28575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1279497-2F5F-8C48-A191-F171C54E9DED}"/>
              </a:ext>
            </a:extLst>
          </p:cNvPr>
          <p:cNvSpPr txBox="1"/>
          <p:nvPr/>
        </p:nvSpPr>
        <p:spPr>
          <a:xfrm>
            <a:off x="3578907" y="6491385"/>
            <a:ext cx="196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47A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Remote monitoring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251E975-1004-524F-900A-8095C5A081CD}"/>
              </a:ext>
            </a:extLst>
          </p:cNvPr>
          <p:cNvSpPr txBox="1"/>
          <p:nvPr/>
        </p:nvSpPr>
        <p:spPr>
          <a:xfrm>
            <a:off x="3775222" y="4283717"/>
            <a:ext cx="34971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47A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Monarch ONE‐9010 was engineered to address common technical issues in the field. The ONE‐9010 brings a solution to the most problematic issues in todays laser operated sheet break detectors</a:t>
            </a:r>
          </a:p>
          <a:p>
            <a:endParaRPr lang="en-US" sz="1100" b="1" dirty="0">
              <a:solidFill>
                <a:srgbClr val="0070C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9C1D6C-C45B-5078-586F-C32AA37D157A}"/>
              </a:ext>
            </a:extLst>
          </p:cNvPr>
          <p:cNvGrpSpPr/>
          <p:nvPr/>
        </p:nvGrpSpPr>
        <p:grpSpPr>
          <a:xfrm>
            <a:off x="5288961" y="3803303"/>
            <a:ext cx="2201931" cy="467622"/>
            <a:chOff x="5288961" y="3803303"/>
            <a:chExt cx="2201931" cy="467622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DE50ABBF-0499-3D4C-A5BA-F769B771A188}"/>
                </a:ext>
              </a:extLst>
            </p:cNvPr>
            <p:cNvSpPr/>
            <p:nvPr/>
          </p:nvSpPr>
          <p:spPr>
            <a:xfrm>
              <a:off x="5288961" y="3803303"/>
              <a:ext cx="2201931" cy="467622"/>
            </a:xfrm>
            <a:prstGeom prst="roundRect">
              <a:avLst/>
            </a:prstGeom>
            <a:solidFill>
              <a:srgbClr val="FFFFFF">
                <a:alpha val="96078"/>
              </a:srgb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1792E8-6C51-D844-BCFB-4804A6E097A2}"/>
                </a:ext>
              </a:extLst>
            </p:cNvPr>
            <p:cNvSpPr txBox="1"/>
            <p:nvPr/>
          </p:nvSpPr>
          <p:spPr>
            <a:xfrm>
              <a:off x="5378414" y="3809260"/>
              <a:ext cx="17630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70809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Real-time </a:t>
              </a:r>
              <a:r>
                <a:rPr lang="en-US" sz="1200" b="1" i="1" dirty="0">
                  <a:solidFill>
                    <a:srgbClr val="70809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(live) </a:t>
              </a:r>
              <a:r>
                <a:rPr lang="en-US" sz="1200" b="1" dirty="0">
                  <a:solidFill>
                    <a:srgbClr val="70809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events notification</a:t>
              </a:r>
            </a:p>
          </p:txBody>
        </p:sp>
        <p:pic>
          <p:nvPicPr>
            <p:cNvPr id="31" name="Picture 3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C9C470C-8D1B-684D-B351-3F38BD4E7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39392" y="3824960"/>
              <a:ext cx="367986" cy="35306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07E104F-2F23-7E6C-C13D-18EEECC0C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64" y="8384361"/>
            <a:ext cx="7782875" cy="1762353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F3228846-A220-CF4C-884C-58601379AE70}"/>
              </a:ext>
            </a:extLst>
          </p:cNvPr>
          <p:cNvSpPr txBox="1"/>
          <p:nvPr/>
        </p:nvSpPr>
        <p:spPr>
          <a:xfrm>
            <a:off x="3593786" y="7886352"/>
            <a:ext cx="194798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47A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Monarch ONE‐9010 software logs performance data and  charts every second to know how your sheet break system </a:t>
            </a:r>
          </a:p>
          <a:p>
            <a:r>
              <a:rPr lang="en-US" sz="1100" b="1" dirty="0">
                <a:solidFill>
                  <a:srgbClr val="0047A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performing</a:t>
            </a:r>
          </a:p>
          <a:p>
            <a:endParaRPr lang="en-US" sz="1100" dirty="0">
              <a:solidFill>
                <a:srgbClr val="0047AB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C1C2729-21A2-B64B-88CC-94678D2A3084}"/>
              </a:ext>
            </a:extLst>
          </p:cNvPr>
          <p:cNvSpPr txBox="1"/>
          <p:nvPr/>
        </p:nvSpPr>
        <p:spPr>
          <a:xfrm>
            <a:off x="5547548" y="7061342"/>
            <a:ext cx="199169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47A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Monarch 360 Service team can remotely, along with mill personal </a:t>
            </a:r>
            <a:r>
              <a:rPr lang="en-US" sz="1200" b="1" i="1" dirty="0">
                <a:solidFill>
                  <a:srgbClr val="0047A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(on-site), </a:t>
            </a:r>
            <a:r>
              <a:rPr lang="en-US" sz="1200" b="1" dirty="0">
                <a:solidFill>
                  <a:srgbClr val="0047A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work though minor issues and troubleshoot to get you back online with minimal down time.</a:t>
            </a:r>
          </a:p>
          <a:p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636CF0-6216-FB48-9336-8813703BDCDF}"/>
              </a:ext>
            </a:extLst>
          </p:cNvPr>
          <p:cNvSpPr txBox="1"/>
          <p:nvPr/>
        </p:nvSpPr>
        <p:spPr>
          <a:xfrm>
            <a:off x="399521" y="8057075"/>
            <a:ext cx="227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7080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*text supported if your carrier supports sending text via emails</a:t>
            </a:r>
            <a:endParaRPr lang="en-US" sz="1000" dirty="0">
              <a:solidFill>
                <a:srgbClr val="7080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AD626-BDA3-D637-1D1E-1FD57107B707}"/>
              </a:ext>
            </a:extLst>
          </p:cNvPr>
          <p:cNvSpPr/>
          <p:nvPr/>
        </p:nvSpPr>
        <p:spPr>
          <a:xfrm>
            <a:off x="-10475" y="-10269"/>
            <a:ext cx="7782875" cy="1011960"/>
          </a:xfrm>
          <a:prstGeom prst="rect">
            <a:avLst/>
          </a:prstGeom>
          <a:solidFill>
            <a:srgbClr val="3156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798FE3-30D6-BC4B-8BE7-5EFD9F768354}"/>
              </a:ext>
            </a:extLst>
          </p:cNvPr>
          <p:cNvSpPr txBox="1"/>
          <p:nvPr/>
        </p:nvSpPr>
        <p:spPr>
          <a:xfrm>
            <a:off x="337310" y="386761"/>
            <a:ext cx="6052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Merriweather" panose="00000500000000000000" pitchFamily="2" charset="0"/>
              </a:rPr>
              <a:t>ONE-9010 Sheet Break Remote Monitoring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C444DC-6E7B-D996-89DE-1359A39D51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8842" y="45435"/>
            <a:ext cx="11620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1204</TotalTime>
  <Words>295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Merriweather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Madeline Merchant</cp:lastModifiedBy>
  <cp:revision>24</cp:revision>
  <cp:lastPrinted>2021-05-07T20:26:11Z</cp:lastPrinted>
  <dcterms:created xsi:type="dcterms:W3CDTF">2020-02-25T19:26:40Z</dcterms:created>
  <dcterms:modified xsi:type="dcterms:W3CDTF">2026-03-27T20:24:43Z</dcterms:modified>
</cp:coreProperties>
</file>