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335" r:id="rId2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" userDrawn="1">
          <p15:clr>
            <a:srgbClr val="A4A3A4"/>
          </p15:clr>
        </p15:guide>
        <p15:guide id="2" pos="240" userDrawn="1">
          <p15:clr>
            <a:srgbClr val="A4A3A4"/>
          </p15:clr>
        </p15:guide>
        <p15:guide id="3" pos="6096" userDrawn="1">
          <p15:clr>
            <a:srgbClr val="A4A3A4"/>
          </p15:clr>
        </p15:guide>
        <p15:guide id="4" orient="horz" pos="44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AB"/>
    <a:srgbClr val="0063A7"/>
    <a:srgbClr val="E7E6E6"/>
    <a:srgbClr val="D68080"/>
    <a:srgbClr val="943030"/>
    <a:srgbClr val="0E4078"/>
    <a:srgbClr val="ECECEC"/>
    <a:srgbClr val="B7D5F7"/>
    <a:srgbClr val="12539A"/>
    <a:srgbClr val="1564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>
      <p:cViewPr varScale="1">
        <p:scale>
          <a:sx n="84" d="100"/>
          <a:sy n="84" d="100"/>
        </p:scale>
        <p:origin x="1171" y="86"/>
      </p:cViewPr>
      <p:guideLst>
        <p:guide orient="horz" pos="840"/>
        <p:guide pos="240"/>
        <p:guide pos="6096"/>
        <p:guide orient="horz" pos="44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2" d="100"/>
          <a:sy n="82" d="100"/>
        </p:scale>
        <p:origin x="375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36B6A7-DE81-40CA-895B-8E091C19B6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F9D9BB-75A4-4B29-8998-6BDBBD2C05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1174" y="2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/>
          <a:lstStyle>
            <a:lvl1pPr algn="r">
              <a:defRPr sz="1300"/>
            </a:lvl1pPr>
          </a:lstStyle>
          <a:p>
            <a:fld id="{BCD30B19-87AB-44FE-9E34-8F1DC9FB8183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734AA9-5705-4F3C-92E1-9E6A6C0B84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827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D56645-DEF8-48AE-8C92-26605AF871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1174" y="8829827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 anchor="b"/>
          <a:lstStyle>
            <a:lvl1pPr algn="r">
              <a:defRPr sz="1300"/>
            </a:lvl1pPr>
          </a:lstStyle>
          <a:p>
            <a:fld id="{9B14C389-CF2E-4225-B1E1-150CC96AFB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334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74" y="2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/>
          <a:lstStyle>
            <a:lvl1pPr algn="r">
              <a:defRPr sz="1300"/>
            </a:lvl1pPr>
          </a:lstStyle>
          <a:p>
            <a:fld id="{AC561C2F-3A2A-406F-9AD9-AED874AECA6C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74788" y="1162050"/>
            <a:ext cx="406082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5" tIns="46026" rIns="92055" bIns="460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4" y="4474039"/>
            <a:ext cx="5607682" cy="3660717"/>
          </a:xfrm>
          <a:prstGeom prst="rect">
            <a:avLst/>
          </a:prstGeom>
        </p:spPr>
        <p:txBody>
          <a:bodyPr vert="horz" lIns="92055" tIns="46026" rIns="92055" bIns="4602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827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74" y="8829827"/>
            <a:ext cx="3037627" cy="466578"/>
          </a:xfrm>
          <a:prstGeom prst="rect">
            <a:avLst/>
          </a:prstGeom>
        </p:spPr>
        <p:txBody>
          <a:bodyPr vert="horz" lIns="92055" tIns="46026" rIns="92055" bIns="46026" rtlCol="0" anchor="b"/>
          <a:lstStyle>
            <a:lvl1pPr algn="r">
              <a:defRPr sz="1300"/>
            </a:lvl1pPr>
          </a:lstStyle>
          <a:p>
            <a:fld id="{EEBF0A9C-B88F-4911-9904-398C7916DF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43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1pPr>
    <a:lvl2pPr marL="496311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2pPr>
    <a:lvl3pPr marL="992622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3pPr>
    <a:lvl4pPr marL="1488933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4pPr>
    <a:lvl5pPr marL="1985245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5pPr>
    <a:lvl6pPr marL="2481556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6pPr>
    <a:lvl7pPr marL="2977868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7pPr>
    <a:lvl8pPr marL="3474179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8pPr>
    <a:lvl9pPr marL="3970490" algn="l" defTabSz="992622" rtl="0" eaLnBrk="1" latinLnBrk="0" hangingPunct="1">
      <a:defRPr sz="13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AF0B-23E5-4010-8CE5-4B6CDEE3CD77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6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69CD-9832-4C91-952B-EF8441278E52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29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EBF1-9997-4E9D-B21D-B0D3E51BBF84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6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EE08-C8C5-4F66-B669-7BDB16F9C719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9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D86B-8CBF-4C3D-988E-EEE35F013F0D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7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E27D-FC68-4F2D-B213-D1811A3B23EB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08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E529-EB5F-4185-A893-65493B8B8E20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0C76-1B0E-432A-B097-01016E8874EB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62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9E75-E10C-419D-8F78-4E1B0FC87723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3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22AD-7D37-44CC-8204-675E038B70E5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9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64AC-5C23-433E-B5CC-2545A2FE308F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EA0B-75CE-4D16-9821-0C5339C8883D}" type="datetime1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38C4-D1D2-4422-BAB4-D177F1D394D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2915" y="7192343"/>
            <a:ext cx="1544333" cy="44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8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C7E06B40-AF3D-4E98-9B46-4EC4A423608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884" y="6299166"/>
            <a:ext cx="703857" cy="811064"/>
          </a:xfrm>
          <a:prstGeom prst="rect">
            <a:avLst/>
          </a:prstGeom>
          <a:noFill/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0504DA4-6B1B-4BF9-86E4-BCCFCD89C77A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76429070"/>
              </p:ext>
            </p:extLst>
          </p:nvPr>
        </p:nvGraphicFramePr>
        <p:xfrm>
          <a:off x="457574" y="5464109"/>
          <a:ext cx="9219827" cy="1630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9192">
                  <a:extLst>
                    <a:ext uri="{9D8B030D-6E8A-4147-A177-3AD203B41FA5}">
                      <a16:colId xmlns:a16="http://schemas.microsoft.com/office/drawing/2014/main" val="3141871545"/>
                    </a:ext>
                  </a:extLst>
                </a:gridCol>
                <a:gridCol w="1533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308">
                  <a:extLst>
                    <a:ext uri="{9D8B030D-6E8A-4147-A177-3AD203B41FA5}">
                      <a16:colId xmlns:a16="http://schemas.microsoft.com/office/drawing/2014/main" val="1999191835"/>
                    </a:ext>
                  </a:extLst>
                </a:gridCol>
                <a:gridCol w="1074746">
                  <a:extLst>
                    <a:ext uri="{9D8B030D-6E8A-4147-A177-3AD203B41FA5}">
                      <a16:colId xmlns:a16="http://schemas.microsoft.com/office/drawing/2014/main" val="305305465"/>
                    </a:ext>
                  </a:extLst>
                </a:gridCol>
                <a:gridCol w="1093602">
                  <a:extLst>
                    <a:ext uri="{9D8B030D-6E8A-4147-A177-3AD203B41FA5}">
                      <a16:colId xmlns:a16="http://schemas.microsoft.com/office/drawing/2014/main" val="2192610073"/>
                    </a:ext>
                  </a:extLst>
                </a:gridCol>
                <a:gridCol w="1432996">
                  <a:extLst>
                    <a:ext uri="{9D8B030D-6E8A-4147-A177-3AD203B41FA5}">
                      <a16:colId xmlns:a16="http://schemas.microsoft.com/office/drawing/2014/main" val="652124953"/>
                    </a:ext>
                  </a:extLst>
                </a:gridCol>
                <a:gridCol w="14329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9369">
                <a:tc>
                  <a:txBody>
                    <a:bodyPr/>
                    <a:lstStyle/>
                    <a:p>
                      <a:pPr marL="0" algn="ctr" defTabSz="1005840" rtl="0" eaLnBrk="1" latinLnBrk="0" hangingPunct="1"/>
                      <a:r>
                        <a:rPr lang="en-US" sz="900" b="1" u="none" kern="1200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ea typeface="+mn-ea"/>
                          <a:cs typeface="Arial" panose="020B0604020202020204" pitchFamily="34" charset="0"/>
                        </a:rPr>
                        <a:t>Product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Product Image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Max Operating Temperature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Humidity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Air Consumption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Operating Voltage/Power Feed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Construction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966949"/>
                  </a:ext>
                </a:extLst>
              </a:tr>
              <a:tr h="491046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EXT-9003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400˚ F (204˚ 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 CFM (28.3 LPM)</a:t>
                      </a:r>
                      <a:endParaRPr lang="en-US" sz="900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VDC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Stainless steel housing with hard-coat anodized aluminum nose cone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098148"/>
                  </a:ext>
                </a:extLst>
              </a:tr>
              <a:tr h="70836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Smart-Box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104˚F (40˚C)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100-240 VAC (.5-1 amp)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Polycarbonate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311902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5C0B9A7B-DA8B-45F8-8D49-75DB1129020D}"/>
              </a:ext>
            </a:extLst>
          </p:cNvPr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734" y="521912"/>
            <a:ext cx="1509941" cy="68095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656" y="651613"/>
            <a:ext cx="8379619" cy="50805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rgbClr val="0047AB"/>
                </a:solidFill>
                <a:latin typeface="Merriweather" panose="00000500000000000000" pitchFamily="2" charset="0"/>
                <a:cs typeface="Arial" panose="020B0604020202020204" pitchFamily="34" charset="0"/>
              </a:rPr>
              <a:t>EXT-9003 Sheet Break Detection System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F27FB6-A40F-4D15-83F2-B2F2D40B0D15}"/>
              </a:ext>
            </a:extLst>
          </p:cNvPr>
          <p:cNvCxnSpPr>
            <a:cxnSpLocks/>
          </p:cNvCxnSpPr>
          <p:nvPr/>
        </p:nvCxnSpPr>
        <p:spPr>
          <a:xfrm>
            <a:off x="400663" y="1183131"/>
            <a:ext cx="9239252" cy="0"/>
          </a:xfrm>
          <a:prstGeom prst="line">
            <a:avLst/>
          </a:prstGeom>
          <a:ln w="22225" cmpd="dbl">
            <a:solidFill>
              <a:srgbClr val="0E4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DED625-395E-41A8-9856-A9ED0AB90D4B}"/>
              </a:ext>
            </a:extLst>
          </p:cNvPr>
          <p:cNvSpPr txBox="1"/>
          <p:nvPr/>
        </p:nvSpPr>
        <p:spPr>
          <a:xfrm>
            <a:off x="457574" y="1712865"/>
            <a:ext cx="45144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</a:t>
            </a:r>
            <a:r>
              <a:rPr lang="en-US" sz="11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EXT-9003 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 a laser sensor used in any open draw location, while also able to handle a multitude of color changes on the fly. The stainless steel body, hard-coat anodized nose cone, high temperature cable and patented air purge allows this sensor to withstand any harsh environment. With a mounting distance of up to 5 ft this sensor is a tried and true Monarch product with hundreds of installations world wide</a:t>
            </a:r>
          </a:p>
          <a:p>
            <a:pPr algn="just"/>
            <a:endParaRPr lang="en-US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</a:t>
            </a:r>
            <a:r>
              <a:rPr lang="en-US" sz="11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Smart-Box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is equipped with a smart controller that allows one-touch calibration, temperature monitoring and records the time of the last break. The HMI Touchscreen provides quick access for sensor calibration and information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B966B4DA-64DD-4E7A-825F-C651EA2DB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145725"/>
              </p:ext>
            </p:extLst>
          </p:nvPr>
        </p:nvGraphicFramePr>
        <p:xfrm>
          <a:off x="5493875" y="1712865"/>
          <a:ext cx="41148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939">
                  <a:extLst>
                    <a:ext uri="{9D8B030D-6E8A-4147-A177-3AD203B41FA5}">
                      <a16:colId xmlns:a16="http://schemas.microsoft.com/office/drawing/2014/main" val="3574871699"/>
                    </a:ext>
                  </a:extLst>
                </a:gridCol>
                <a:gridCol w="1325952">
                  <a:extLst>
                    <a:ext uri="{9D8B030D-6E8A-4147-A177-3AD203B41FA5}">
                      <a16:colId xmlns:a16="http://schemas.microsoft.com/office/drawing/2014/main" val="3457160663"/>
                    </a:ext>
                  </a:extLst>
                </a:gridCol>
                <a:gridCol w="999909">
                  <a:extLst>
                    <a:ext uri="{9D8B030D-6E8A-4147-A177-3AD203B41FA5}">
                      <a16:colId xmlns:a16="http://schemas.microsoft.com/office/drawing/2014/main" val="1377442380"/>
                    </a:ext>
                  </a:extLst>
                </a:gridCol>
              </a:tblGrid>
              <a:tr h="419548"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Monarch 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EXT- 9003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Other Sensors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3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368081"/>
                  </a:ext>
                </a:extLst>
              </a:tr>
              <a:tr h="44951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Any Environment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385773"/>
                  </a:ext>
                </a:extLst>
              </a:tr>
              <a:tr h="44951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Patented Air Purge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633516"/>
                  </a:ext>
                </a:extLst>
              </a:tr>
              <a:tr h="44951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Robust Housing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203833"/>
                  </a:ext>
                </a:extLst>
              </a:tr>
              <a:tr h="44951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High Temp Cables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091109"/>
                  </a:ext>
                </a:extLst>
              </a:tr>
              <a:tr h="44951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Temperature Monitoring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028800"/>
                  </a:ext>
                </a:extLst>
              </a:tr>
              <a:tr h="355965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Operator Friendly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979126"/>
                  </a:ext>
                </a:extLst>
              </a:tr>
              <a:tr h="44951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Merriweather" panose="00000500000000000000" pitchFamily="2" charset="0"/>
                          <a:cs typeface="Arial" panose="020B0604020202020204" pitchFamily="34" charset="0"/>
                        </a:rPr>
                        <a:t>Break Logging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solidFill>
                            <a:srgbClr val="9430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endParaRPr lang="en-US" sz="2400" dirty="0">
                        <a:solidFill>
                          <a:srgbClr val="9430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8244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574" y="1341537"/>
            <a:ext cx="4514475" cy="307777"/>
          </a:xfrm>
          <a:prstGeom prst="rect">
            <a:avLst/>
          </a:prstGeom>
          <a:noFill/>
          <a:ln>
            <a:solidFill>
              <a:srgbClr val="0063A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solidFill>
                  <a:srgbClr val="0047AB"/>
                </a:solidFill>
                <a:latin typeface="Merriweather" panose="00000500000000000000" pitchFamily="2" charset="0"/>
                <a:cs typeface="Arial" panose="020B0604020202020204" pitchFamily="34" charset="0"/>
              </a:rPr>
              <a:t>EXT-9003 Details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93875" y="1341537"/>
            <a:ext cx="4114800" cy="307777"/>
          </a:xfrm>
          <a:prstGeom prst="rect">
            <a:avLst/>
          </a:prstGeom>
          <a:noFill/>
          <a:ln>
            <a:solidFill>
              <a:srgbClr val="0063A7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0063A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0047AB"/>
                </a:solidFill>
                <a:latin typeface="Merriweather" panose="00000500000000000000" pitchFamily="2" charset="0"/>
              </a:rPr>
              <a:t>Monarch EXT-9003 Comparison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574" y="3894237"/>
            <a:ext cx="4514475" cy="307777"/>
          </a:xfrm>
          <a:prstGeom prst="rect">
            <a:avLst/>
          </a:prstGeom>
          <a:noFill/>
          <a:ln>
            <a:solidFill>
              <a:srgbClr val="0063A7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0063A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0047AB"/>
                </a:solidFill>
                <a:latin typeface="Merriweather" panose="00000500000000000000" pitchFamily="2" charset="0"/>
              </a:rPr>
              <a:t>Application, Industry &amp; Benefits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5C0B9A7B-DA8B-45F8-8D49-75DB1129020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406" y="5912422"/>
            <a:ext cx="951362" cy="42905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572BB8-8A3D-46BD-B8B2-5307F5A9C6D7}"/>
              </a:ext>
            </a:extLst>
          </p:cNvPr>
          <p:cNvSpPr txBox="1"/>
          <p:nvPr/>
        </p:nvSpPr>
        <p:spPr>
          <a:xfrm>
            <a:off x="462308" y="4298111"/>
            <a:ext cx="249863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Applications: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Open Draw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Sheet on Cylinder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Tight spaces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Harsh Environments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Color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0A5410-791F-4F13-A775-90CD1DF44B7F}"/>
              </a:ext>
            </a:extLst>
          </p:cNvPr>
          <p:cNvSpPr txBox="1"/>
          <p:nvPr/>
        </p:nvSpPr>
        <p:spPr>
          <a:xfrm>
            <a:off x="2280639" y="4282648"/>
            <a:ext cx="95250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Industry: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Pulp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Paper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Tissue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Packaging</a:t>
            </a:r>
          </a:p>
          <a:p>
            <a:endParaRPr lang="en-US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1FC190-2E5E-499A-A2A6-DCAEB2CEC37E}"/>
              </a:ext>
            </a:extLst>
          </p:cNvPr>
          <p:cNvSpPr txBox="1"/>
          <p:nvPr/>
        </p:nvSpPr>
        <p:spPr>
          <a:xfrm>
            <a:off x="3458467" y="4298111"/>
            <a:ext cx="15618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 ft. Detection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Patented Air Purge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Performance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Maintenance Alarm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A280FB-3F03-7166-16ED-25ECBCA670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807" y="7128289"/>
            <a:ext cx="2169077" cy="6120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30CB85-B52A-0AB4-8CE6-9846FC617D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2731" y="6430863"/>
            <a:ext cx="1324160" cy="64738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256725-C9E5-334A-AE21-98D95C8985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64" y="6391281"/>
            <a:ext cx="569246" cy="67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65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12307</TotalTime>
  <Words>257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Merriweather</vt:lpstr>
      <vt:lpstr>Roboto</vt:lpstr>
      <vt:lpstr>Office Theme</vt:lpstr>
      <vt:lpstr>EXT-9003 Sheet Break Detection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Joseph</dc:creator>
  <cp:lastModifiedBy>Madeline Merchant</cp:lastModifiedBy>
  <cp:revision>316</cp:revision>
  <cp:lastPrinted>2018-12-20T13:46:23Z</cp:lastPrinted>
  <dcterms:created xsi:type="dcterms:W3CDTF">2017-02-12T16:38:21Z</dcterms:created>
  <dcterms:modified xsi:type="dcterms:W3CDTF">2026-03-27T20:34:29Z</dcterms:modified>
</cp:coreProperties>
</file>